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2"/>
  </p:notesMasterIdLst>
  <p:sldIdLst>
    <p:sldId id="257" r:id="rId2"/>
    <p:sldId id="289" r:id="rId3"/>
    <p:sldId id="259" r:id="rId4"/>
    <p:sldId id="370" r:id="rId5"/>
    <p:sldId id="260" r:id="rId6"/>
    <p:sldId id="258" r:id="rId7"/>
    <p:sldId id="261" r:id="rId8"/>
    <p:sldId id="262" r:id="rId9"/>
    <p:sldId id="264" r:id="rId10"/>
    <p:sldId id="265" r:id="rId11"/>
    <p:sldId id="290" r:id="rId12"/>
    <p:sldId id="401" r:id="rId13"/>
    <p:sldId id="292" r:id="rId14"/>
    <p:sldId id="410" r:id="rId15"/>
    <p:sldId id="293" r:id="rId16"/>
    <p:sldId id="294" r:id="rId17"/>
    <p:sldId id="411" r:id="rId18"/>
    <p:sldId id="263" r:id="rId19"/>
    <p:sldId id="295" r:id="rId20"/>
    <p:sldId id="327" r:id="rId21"/>
    <p:sldId id="402" r:id="rId22"/>
    <p:sldId id="403" r:id="rId23"/>
    <p:sldId id="404" r:id="rId24"/>
    <p:sldId id="296" r:id="rId25"/>
    <p:sldId id="297" r:id="rId26"/>
    <p:sldId id="298" r:id="rId27"/>
    <p:sldId id="413" r:id="rId28"/>
    <p:sldId id="302" r:id="rId29"/>
    <p:sldId id="417" r:id="rId30"/>
    <p:sldId id="304" r:id="rId31"/>
    <p:sldId id="306" r:id="rId32"/>
    <p:sldId id="307" r:id="rId33"/>
    <p:sldId id="328" r:id="rId34"/>
    <p:sldId id="308" r:id="rId35"/>
    <p:sldId id="309" r:id="rId36"/>
    <p:sldId id="310" r:id="rId37"/>
    <p:sldId id="329" r:id="rId38"/>
    <p:sldId id="316" r:id="rId39"/>
    <p:sldId id="412" r:id="rId40"/>
    <p:sldId id="332" r:id="rId41"/>
    <p:sldId id="406" r:id="rId42"/>
    <p:sldId id="409" r:id="rId43"/>
    <p:sldId id="299" r:id="rId44"/>
    <p:sldId id="300" r:id="rId45"/>
    <p:sldId id="303" r:id="rId46"/>
    <p:sldId id="301" r:id="rId47"/>
    <p:sldId id="330" r:id="rId48"/>
    <p:sldId id="311" r:id="rId49"/>
    <p:sldId id="312" r:id="rId50"/>
    <p:sldId id="313" r:id="rId51"/>
    <p:sldId id="314" r:id="rId52"/>
    <p:sldId id="315" r:id="rId53"/>
    <p:sldId id="331" r:id="rId54"/>
    <p:sldId id="416" r:id="rId55"/>
    <p:sldId id="407" r:id="rId56"/>
    <p:sldId id="317" r:id="rId57"/>
    <p:sldId id="318" r:id="rId58"/>
    <p:sldId id="319" r:id="rId59"/>
    <p:sldId id="320" r:id="rId60"/>
    <p:sldId id="321" r:id="rId61"/>
    <p:sldId id="322" r:id="rId62"/>
    <p:sldId id="325" r:id="rId63"/>
    <p:sldId id="415" r:id="rId64"/>
    <p:sldId id="323" r:id="rId65"/>
    <p:sldId id="324" r:id="rId66"/>
    <p:sldId id="326" r:id="rId67"/>
    <p:sldId id="414" r:id="rId68"/>
    <p:sldId id="335" r:id="rId69"/>
    <p:sldId id="333" r:id="rId70"/>
    <p:sldId id="305" r:id="rId71"/>
    <p:sldId id="336" r:id="rId72"/>
    <p:sldId id="337" r:id="rId73"/>
    <p:sldId id="338" r:id="rId74"/>
    <p:sldId id="343" r:id="rId75"/>
    <p:sldId id="371" r:id="rId76"/>
    <p:sldId id="349" r:id="rId77"/>
    <p:sldId id="350" r:id="rId78"/>
    <p:sldId id="355" r:id="rId79"/>
    <p:sldId id="356" r:id="rId80"/>
    <p:sldId id="390" r:id="rId81"/>
    <p:sldId id="351" r:id="rId82"/>
    <p:sldId id="352" r:id="rId83"/>
    <p:sldId id="354" r:id="rId84"/>
    <p:sldId id="353" r:id="rId85"/>
    <p:sldId id="357" r:id="rId86"/>
    <p:sldId id="377" r:id="rId87"/>
    <p:sldId id="382" r:id="rId88"/>
    <p:sldId id="381" r:id="rId89"/>
    <p:sldId id="379" r:id="rId90"/>
    <p:sldId id="376" r:id="rId91"/>
    <p:sldId id="393" r:id="rId92"/>
    <p:sldId id="372" r:id="rId93"/>
    <p:sldId id="373" r:id="rId94"/>
    <p:sldId id="374" r:id="rId95"/>
    <p:sldId id="375" r:id="rId96"/>
    <p:sldId id="394" r:id="rId97"/>
    <p:sldId id="358" r:id="rId98"/>
    <p:sldId id="395" r:id="rId99"/>
    <p:sldId id="359" r:id="rId100"/>
    <p:sldId id="360" r:id="rId101"/>
    <p:sldId id="363" r:id="rId102"/>
    <p:sldId id="383" r:id="rId103"/>
    <p:sldId id="364" r:id="rId104"/>
    <p:sldId id="384" r:id="rId105"/>
    <p:sldId id="391" r:id="rId106"/>
    <p:sldId id="387" r:id="rId107"/>
    <p:sldId id="396" r:id="rId108"/>
    <p:sldId id="388" r:id="rId109"/>
    <p:sldId id="398" r:id="rId110"/>
    <p:sldId id="365" r:id="rId111"/>
    <p:sldId id="397" r:id="rId112"/>
    <p:sldId id="399" r:id="rId113"/>
    <p:sldId id="366" r:id="rId114"/>
    <p:sldId id="385" r:id="rId115"/>
    <p:sldId id="386" r:id="rId116"/>
    <p:sldId id="367" r:id="rId117"/>
    <p:sldId id="389" r:id="rId118"/>
    <p:sldId id="368" r:id="rId119"/>
    <p:sldId id="339" r:id="rId120"/>
    <p:sldId id="400" r:id="rId1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7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28" autoAdjust="0"/>
  </p:normalViewPr>
  <p:slideViewPr>
    <p:cSldViewPr snapToGrid="0">
      <p:cViewPr varScale="1">
        <p:scale>
          <a:sx n="88" d="100"/>
          <a:sy n="88" d="100"/>
        </p:scale>
        <p:origin x="-96" y="-4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2:25:27.788" idx="1">
    <p:pos x="5243" y="3175"/>
    <p:text>Celui la avait pose probleme and got people confused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4">
    <p:pos x="5181" y="1398"/>
    <p:text>add argument decreasing 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9:58.036" idx="6">
    <p:pos x="2494" y="864"/>
    <p:text>peut etre supprimer sapply pour pas compliquer le message. vu plus loin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5">
    <p:pos x="2343" y="1178"/>
    <p:text>Verifier les noms des fichiers a creer pour etre coherents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8:15.020" idx="3">
    <p:pos x="3294" y="2281"/>
    <p:text>FUN = sum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7:05.119" idx="2">
    <p:pos x="2746" y="1609"/>
    <p:text>return()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118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t>04/07/2017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13" Type="http://schemas.openxmlformats.org/officeDocument/2006/relationships/image" Target="../media/image6.png"/><Relationship Id="rId3" Type="http://schemas.openxmlformats.org/officeDocument/2006/relationships/image" Target="../media/image154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58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57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56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5.gif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26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4855"/>
            <a:ext cx="9144000" cy="3490152"/>
          </a:xfrm>
        </p:spPr>
        <p:txBody>
          <a:bodyPr>
            <a:normAutofit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smtClean="0"/>
              <a:t>Reecht</a:t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17</a:t>
            </a:r>
            <a:r>
              <a:rPr lang="en-IE" sz="1600" baseline="30000" dirty="0" smtClean="0"/>
              <a:t>th</a:t>
            </a:r>
            <a:r>
              <a:rPr lang="en-IE" sz="1600" dirty="0" smtClean="0"/>
              <a:t> &amp; 19</a:t>
            </a:r>
            <a:r>
              <a:rPr lang="en-IE" sz="1600" baseline="30000" dirty="0" smtClean="0"/>
              <a:t>th</a:t>
            </a:r>
            <a:r>
              <a:rPr lang="en-IE" sz="1600" dirty="0" smtClean="0"/>
              <a:t> of October 2016 </a:t>
            </a:r>
            <a:r>
              <a:rPr lang="en-IE" sz="1600" dirty="0"/>
              <a:t/>
            </a:r>
            <a:br>
              <a:rPr lang="en-IE" sz="1600" dirty="0"/>
            </a:b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Good coding practices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8" b="88662"/>
          <a:stretch/>
        </p:blipFill>
        <p:spPr>
          <a:xfrm>
            <a:off x="488560" y="1552527"/>
            <a:ext cx="3196316" cy="544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62670"/>
          <a:stretch/>
        </p:blipFill>
        <p:spPr>
          <a:xfrm>
            <a:off x="1875933" y="2271054"/>
            <a:ext cx="3524742" cy="1236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4" b="33148"/>
          <a:stretch/>
        </p:blipFill>
        <p:spPr>
          <a:xfrm>
            <a:off x="3591732" y="3681299"/>
            <a:ext cx="3524742" cy="11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8" b="612"/>
          <a:stretch/>
        </p:blipFill>
        <p:spPr>
          <a:xfrm>
            <a:off x="5307530" y="5049982"/>
            <a:ext cx="3524742" cy="1485900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987137" y="2416527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Bent-Up Arrow 11"/>
          <p:cNvSpPr/>
          <p:nvPr/>
        </p:nvSpPr>
        <p:spPr>
          <a:xfrm rot="5400000">
            <a:off x="2677392" y="3814104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Bent-Up Arrow 12"/>
          <p:cNvSpPr/>
          <p:nvPr/>
        </p:nvSpPr>
        <p:spPr>
          <a:xfrm rot="5400000">
            <a:off x="4343400" y="5467991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8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Is used to executed a task based on a condition</a:t>
            </a:r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Is generally within a for loop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Specific options</a:t>
            </a:r>
          </a:p>
          <a:p>
            <a:pPr lvl="1"/>
            <a:r>
              <a:rPr lang="en-IE" dirty="0" smtClean="0"/>
              <a:t>break() to get out of loop if condition not satisfied</a:t>
            </a:r>
          </a:p>
          <a:p>
            <a:pPr lvl="1"/>
            <a:r>
              <a:rPr lang="en-IE" dirty="0" smtClean="0"/>
              <a:t>next allows to go to the next iteration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57" y="3032199"/>
            <a:ext cx="79549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3356" y="1662137"/>
            <a:ext cx="30861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loop saving each year of the salmon data into a different ‘.txt’ </a:t>
            </a:r>
            <a:r>
              <a:rPr lang="en-IE" dirty="0" smtClean="0"/>
              <a:t>file (use paste())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loop making a pdf containing an histogram of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being of class numeric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3. Reproducibility</a:t>
            </a:r>
          </a:p>
          <a:p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0" y="454003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281" y="4393906"/>
            <a:ext cx="6200742" cy="88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4998027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3" y="1653982"/>
            <a:ext cx="5752474" cy="30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integers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6. More </a:t>
            </a:r>
            <a:br>
              <a:rPr lang="en-IE" dirty="0" smtClean="0"/>
            </a:br>
            <a:r>
              <a:rPr lang="en-IE" dirty="0" smtClean="0"/>
              <a:t>always more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</a:t>
            </a:r>
            <a:r>
              <a:rPr lang="en-IE" dirty="0" err="1" smtClean="0"/>
              <a:t>usefull</a:t>
            </a:r>
            <a:r>
              <a:rPr lang="en-IE" dirty="0" smtClean="0"/>
              <a:t>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software using R package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77" y="1200327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85" y="1200327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5" y="1200327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54" y="1195017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688386"/>
            <a:ext cx="7886700" cy="1325563"/>
          </a:xfrm>
        </p:spPr>
        <p:txBody>
          <a:bodyPr/>
          <a:lstStyle/>
          <a:p>
            <a:pPr algn="ctr"/>
            <a:r>
              <a:rPr lang="en-IE" dirty="0"/>
              <a:t>2.1 Concepts and </a:t>
            </a:r>
            <a:r>
              <a:rPr lang="en-IE" dirty="0" smtClean="0"/>
              <a:t>conventions</a:t>
            </a:r>
            <a:endParaRPr lang="en-IE" dirty="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</a:t>
            </a:r>
            <a:r>
              <a:rPr lang="en-IE" smtClean="0"/>
              <a:t>rivers for one year </a:t>
            </a:r>
            <a:r>
              <a:rPr lang="en-IE" dirty="0" smtClean="0"/>
              <a:t>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990" y="1"/>
            <a:ext cx="8591010" cy="794326"/>
          </a:xfrm>
        </p:spPr>
        <p:txBody>
          <a:bodyPr>
            <a:normAutofit/>
          </a:bodyPr>
          <a:lstStyle/>
          <a:p>
            <a:r>
              <a:rPr lang="en-IE" sz="3200" b="1" dirty="0" smtClean="0"/>
              <a:t>Console  </a:t>
            </a:r>
            <a:r>
              <a:rPr lang="en-IE" sz="2000" b="1" dirty="0" smtClean="0"/>
              <a:t>(the unfriendly stuff which appears when you open R)</a:t>
            </a:r>
            <a:endParaRPr lang="en-IE" sz="3200" b="1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976565" y="959502"/>
            <a:ext cx="7344816" cy="1600536"/>
            <a:chOff x="976565" y="2035502"/>
            <a:chExt cx="7344816" cy="160053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565" y="2188809"/>
              <a:ext cx="2808312" cy="1447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1696645" y="2220168"/>
              <a:ext cx="2304256" cy="18466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000901" y="2035502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Prompt: console available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1768653" y="2862724"/>
              <a:ext cx="2232248" cy="1088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00901" y="2539558"/>
              <a:ext cx="432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“Waiting” prompt: incomplete command</a:t>
              </a:r>
              <a:br>
                <a:rPr lang="en-IE" dirty="0" smtClean="0">
                  <a:solidFill>
                    <a:srgbClr val="C00000"/>
                  </a:solidFill>
                </a:rPr>
              </a:br>
              <a:r>
                <a:rPr lang="en-IE" dirty="0" smtClean="0">
                  <a:solidFill>
                    <a:srgbClr val="C00000"/>
                  </a:solidFill>
                </a:rPr>
                <a:t>(closing </a:t>
              </a:r>
              <a:r>
                <a:rPr lang="en-IE" dirty="0" smtClean="0">
                  <a:solidFill>
                    <a:srgbClr val="C00000"/>
                  </a:solidFill>
                </a:rPr>
                <a:t>bracket missing)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704757" y="2220168"/>
              <a:ext cx="1296144" cy="132750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552988" y="3200418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Script</a:t>
            </a:r>
            <a:endParaRPr lang="en-IE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987" y="3994744"/>
            <a:ext cx="836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text file (usually *.R) containing a series of instructions (R code, ~computer program):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9" y="97552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8" y="1911632"/>
            <a:ext cx="8361400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52988" y="4762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/>
              <a:t>Comments (to be used extensively in scripts):</a:t>
            </a:r>
          </a:p>
        </p:txBody>
      </p:sp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257598"/>
            <a:ext cx="7886700" cy="5457238"/>
          </a:xfrm>
        </p:spPr>
        <p:txBody>
          <a:bodyPr>
            <a:normAutofit lnSpcReduction="10000"/>
          </a:bodyPr>
          <a:lstStyle/>
          <a:p>
            <a:pPr lvl="1"/>
            <a:r>
              <a:rPr lang="en-IE" dirty="0" smtClean="0"/>
              <a:t>Assignment </a:t>
            </a:r>
            <a:r>
              <a:rPr lang="en-IE" dirty="0"/>
              <a:t>with “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dirty="0"/>
              <a:t> ” or “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dirty="0"/>
              <a:t> “: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Names</a:t>
            </a:r>
            <a:r>
              <a:rPr lang="en-IE" dirty="0"/>
              <a:t>: letter or “.” </a:t>
            </a:r>
            <a:br>
              <a:rPr lang="en-IE" dirty="0"/>
            </a:br>
            <a:r>
              <a:rPr lang="en-IE" dirty="0"/>
              <a:t>               followed by letters, digits, “.” and/or “_”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Case </a:t>
            </a:r>
            <a:r>
              <a:rPr lang="en-IE" dirty="0"/>
              <a:t>sensitive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r>
              <a:rPr lang="en-IE" dirty="0"/>
              <a:t> ≠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endParaRPr lang="en-IE" dirty="0"/>
          </a:p>
          <a:p>
            <a:pPr lvl="1"/>
            <a:r>
              <a:rPr lang="en-IE" dirty="0"/>
              <a:t>Avoid all other characters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$%&amp;{[]}@+*\/</a:t>
            </a:r>
            <a:r>
              <a:rPr lang="en-IE" dirty="0"/>
              <a:t>…): </a:t>
            </a:r>
            <a:br>
              <a:rPr lang="en-IE" dirty="0"/>
            </a:br>
            <a:r>
              <a:rPr lang="en-IE" dirty="0"/>
              <a:t>special meanings.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7"/>
            <a:ext cx="2291254" cy="111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47" y="4182677"/>
            <a:ext cx="4089251" cy="10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52990" y="9237"/>
            <a:ext cx="8591010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/>
              <a:t>Variable declaration/assignment</a:t>
            </a:r>
            <a:r>
              <a:rPr lang="en-IE" sz="3200" b="1" dirty="0" smtClean="0"/>
              <a:t>:</a:t>
            </a:r>
            <a:endParaRPr lang="en-IE" sz="3200" b="1" dirty="0"/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817583"/>
            <a:ext cx="7886700" cy="5438919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Information on a function?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Argument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827889" y="271913"/>
            <a:ext cx="301497" cy="4685485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505552" y="275230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3169514"/>
            <a:ext cx="6156684" cy="7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179992" y="45205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5256076" y="39711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5877272"/>
            <a:ext cx="198022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61" y="5877272"/>
            <a:ext cx="201022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72923" y="5883369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4307208"/>
            <a:ext cx="210674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61818" y="9237"/>
            <a:ext cx="8682182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817583"/>
            <a:ext cx="7886700" cy="54389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returning a value can be stored in a variable: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61818" y="9237"/>
            <a:ext cx="8682182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</a:t>
            </a:r>
            <a:r>
              <a:rPr lang="en-IE" altLang="en-US" sz="2400" dirty="0"/>
              <a:t>plot</a:t>
            </a:r>
            <a:r>
              <a:rPr lang="en-IE" altLang="en-US" sz="2400" dirty="0" smtClean="0"/>
              <a:t>()</a:t>
            </a:r>
          </a:p>
          <a:p>
            <a:pPr lvl="1">
              <a:spcBef>
                <a:spcPct val="50000"/>
              </a:spcBef>
            </a:pPr>
            <a:r>
              <a:rPr lang="en-IE" altLang="en-US" sz="2000" dirty="0" smtClean="0">
                <a:solidFill>
                  <a:srgbClr val="FF3300"/>
                </a:solidFill>
              </a:rPr>
              <a:t>help(plot</a:t>
            </a:r>
            <a:r>
              <a:rPr lang="en-IE" altLang="en-US" sz="2000" dirty="0">
                <a:solidFill>
                  <a:srgbClr val="FF3300"/>
                </a:solidFill>
              </a:rPr>
              <a:t>)</a:t>
            </a:r>
          </a:p>
          <a:p>
            <a:pPr lvl="1">
              <a:spcBef>
                <a:spcPct val="50000"/>
              </a:spcBef>
            </a:pPr>
            <a:r>
              <a:rPr lang="en-IE" altLang="en-US" sz="2000" dirty="0" smtClean="0">
                <a:solidFill>
                  <a:srgbClr val="FF3300"/>
                </a:solidFill>
              </a:rPr>
              <a:t>?plot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r>
              <a:rPr lang="en-IE" altLang="en-US" sz="2000" dirty="0" err="1" smtClean="0">
                <a:solidFill>
                  <a:srgbClr val="FF3300"/>
                </a:solidFill>
              </a:rPr>
              <a:t>help.search</a:t>
            </a:r>
            <a:r>
              <a:rPr lang="en-IE" altLang="en-US" sz="2000" dirty="0">
                <a:solidFill>
                  <a:srgbClr val="FF3300"/>
                </a:solidFill>
              </a:rPr>
              <a:t>('generalized linear model</a:t>
            </a:r>
            <a:r>
              <a:rPr lang="en-IE" altLang="en-US" sz="2000" dirty="0" smtClean="0">
                <a:solidFill>
                  <a:srgbClr val="FF3300"/>
                </a:solidFill>
              </a:rPr>
              <a:t>')</a:t>
            </a:r>
          </a:p>
          <a:p>
            <a:pPr lvl="1">
              <a:spcBef>
                <a:spcPct val="50000"/>
              </a:spcBef>
            </a:pPr>
            <a:r>
              <a:rPr lang="en-IE" altLang="en-US" sz="2000" dirty="0" smtClean="0">
                <a:solidFill>
                  <a:srgbClr val="FF3300"/>
                </a:solidFill>
              </a:rPr>
              <a:t>??</a:t>
            </a:r>
            <a:r>
              <a:rPr lang="en-IE" altLang="en-US" sz="2000" dirty="0">
                <a:solidFill>
                  <a:srgbClr val="FF3300"/>
                </a:solidFill>
              </a:rPr>
              <a:t> ('generalized linear model</a:t>
            </a:r>
            <a:r>
              <a:rPr lang="en-IE" altLang="en-US" sz="2000" dirty="0" smtClean="0">
                <a:solidFill>
                  <a:srgbClr val="FF3300"/>
                </a:solidFill>
              </a:rPr>
              <a:t>')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</a:t>
            </a:r>
            <a:r>
              <a:rPr lang="en-IE" altLang="en-US" sz="2400" dirty="0" smtClean="0"/>
              <a:t>ore user friendly? HTML browser, with a search tool:</a:t>
            </a:r>
            <a:endParaRPr lang="en-US" altLang="en-US" sz="2400" dirty="0" smtClean="0"/>
          </a:p>
          <a:p>
            <a:pPr lvl="1">
              <a:spcBef>
                <a:spcPct val="50000"/>
              </a:spcBef>
            </a:pPr>
            <a:r>
              <a:rPr lang="en-IE" altLang="en-US" sz="2000" dirty="0" err="1" smtClean="0">
                <a:solidFill>
                  <a:srgbClr val="FF3300"/>
                </a:solidFill>
              </a:rPr>
              <a:t>help.start</a:t>
            </a:r>
            <a:r>
              <a:rPr lang="en-IE" altLang="en-US" sz="2000" dirty="0" smtClean="0">
                <a:solidFill>
                  <a:srgbClr val="FF3300"/>
                </a:solidFill>
              </a:rPr>
              <a:t>()</a:t>
            </a:r>
            <a:r>
              <a:rPr lang="en-IE" altLang="en-US" sz="2000" dirty="0"/>
              <a:t>	</a:t>
            </a:r>
            <a:r>
              <a:rPr lang="en-IE" altLang="en-US" dirty="0"/>
              <a:t>	</a:t>
            </a:r>
            <a:endParaRPr lang="en-US" altLang="en-US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1818" y="9237"/>
            <a:ext cx="8682182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/>
              <a:t>Built in help</a:t>
            </a: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61818" y="9237"/>
            <a:ext cx="8682182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9379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1. About R and this course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aim of the course, why you should use R and the </a:t>
            </a:r>
            <a:r>
              <a:rPr lang="en-IE" dirty="0"/>
              <a:t>R</a:t>
            </a:r>
            <a:r>
              <a:rPr lang="en-IE" dirty="0" smtClean="0"/>
              <a:t> language history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1417748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61818" y="9237"/>
            <a:ext cx="8682182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Overview of main structures in R</a:t>
            </a:r>
            <a:endParaRPr lang="en-IE" sz="3200" b="1" dirty="0"/>
          </a:p>
        </p:txBody>
      </p:sp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6" y="345591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>
            <a:spLocks/>
          </p:cNvSpPr>
          <p:nvPr/>
        </p:nvSpPr>
        <p:spPr>
          <a:xfrm>
            <a:off x="628650" y="68838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/>
              <a:t>2.2.1 types and structures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67" y="3343012"/>
            <a:ext cx="1895866" cy="622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1818" y="9237"/>
            <a:ext cx="8682182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/>
              <a:t>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694972"/>
            <a:ext cx="7886700" cy="553084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/>
          </a:p>
          <a:p>
            <a:r>
              <a:rPr lang="en-IE" dirty="0"/>
              <a:t>Main classes: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vector</a:t>
            </a:r>
            <a:r>
              <a:rPr lang="en-IE" sz="2600" dirty="0"/>
              <a:t>: very important, </a:t>
            </a:r>
            <a:r>
              <a:rPr lang="en-IE" sz="2600" b="1" dirty="0"/>
              <a:t>this is the base structure</a:t>
            </a:r>
            <a:r>
              <a:rPr lang="en-IE" sz="2600" dirty="0"/>
              <a:t>.</a:t>
            </a:r>
            <a:br>
              <a:rPr lang="en-IE" sz="2600" dirty="0"/>
            </a:br>
            <a:r>
              <a:rPr lang="en-IE" sz="2600" dirty="0"/>
              <a:t>             Even a variable with one element is a vector…</a:t>
            </a:r>
            <a:br>
              <a:rPr lang="en-IE" sz="2600" dirty="0"/>
            </a:br>
            <a:r>
              <a:rPr lang="en-IE" sz="2600" dirty="0"/>
              <a:t>              </a:t>
            </a:r>
            <a:r>
              <a:rPr lang="en-IE" sz="2600" dirty="0" smtClean="0"/>
              <a:t>notice </a:t>
            </a:r>
            <a:r>
              <a:rPr lang="en-IE" sz="2600" dirty="0"/>
              <a:t>the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2600" dirty="0" smtClean="0"/>
              <a:t>(</a:t>
            </a:r>
            <a:r>
              <a:rPr lang="en-IE" sz="2600" dirty="0"/>
              <a:t>pos. of 1</a:t>
            </a:r>
            <a:r>
              <a:rPr lang="en-IE" sz="2600" baseline="30000" dirty="0"/>
              <a:t>st</a:t>
            </a:r>
            <a:r>
              <a:rPr lang="en-IE" sz="2600" dirty="0"/>
              <a:t> element on the line)</a:t>
            </a:r>
            <a:br>
              <a:rPr lang="en-IE" sz="2600" dirty="0"/>
            </a:br>
            <a:r>
              <a:rPr lang="en-IE" sz="1700" dirty="0"/>
              <a:t/>
            </a:r>
            <a:br>
              <a:rPr lang="en-IE" sz="1700" dirty="0"/>
            </a:br>
            <a:r>
              <a:rPr lang="en-IE" sz="2600" dirty="0"/>
              <a:t>              The function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sz="2600" dirty="0"/>
              <a:t> return the mode! </a:t>
            </a:r>
            <a:br>
              <a:rPr lang="en-IE" sz="2600" dirty="0"/>
            </a:br>
            <a:r>
              <a:rPr lang="en-IE" sz="2600" dirty="0"/>
              <a:t>              (the same for all elements of a same vector)</a:t>
            </a:r>
            <a:br>
              <a:rPr lang="en-IE" sz="2600" dirty="0"/>
            </a:br>
            <a:r>
              <a:rPr lang="en-IE" sz="2600" dirty="0"/>
              <a:t/>
            </a:r>
            <a:br>
              <a:rPr lang="en-IE" sz="2600" dirty="0"/>
            </a:br>
            <a:r>
              <a:rPr lang="en-IE" sz="2600" dirty="0"/>
              <a:t>  Every type of data has its own function to create </a:t>
            </a:r>
            <a:br>
              <a:rPr lang="en-IE" sz="2600" dirty="0"/>
            </a:br>
            <a:r>
              <a:rPr lang="en-IE" sz="2600" dirty="0"/>
              <a:t>  a vector of a given length:</a:t>
            </a:r>
          </a:p>
          <a:p>
            <a:pPr lvl="2">
              <a:lnSpc>
                <a:spcPct val="110000"/>
              </a:lnSpc>
            </a:pP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200" dirty="0"/>
              <a:t>,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200" dirty="0"/>
              <a:t>,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2">
              <a:lnSpc>
                <a:spcPct val="110000"/>
              </a:lnSpc>
            </a:pP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2">
              <a:lnSpc>
                <a:spcPct val="110000"/>
              </a:lnSpc>
            </a:pPr>
            <a:r>
              <a:rPr lang="en-IE" sz="2200" dirty="0" smtClean="0"/>
              <a:t>…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IE" sz="2600" dirty="0" smtClean="0"/>
              <a:t>      Function concatenate </a:t>
            </a:r>
            <a:r>
              <a:rPr lang="en-IE" sz="2600" b="1" dirty="0" smtClean="0">
                <a:solidFill>
                  <a:srgbClr val="C00000"/>
                </a:solidFill>
              </a:rPr>
              <a:t>c(…)</a:t>
            </a:r>
            <a:endParaRPr lang="en-IE" sz="26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95" y="5245042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1818" y="9237"/>
            <a:ext cx="8682182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Vector structure </a:t>
            </a:r>
            <a:r>
              <a:rPr lang="en-IE" sz="3200" b="1" dirty="0"/>
              <a:t>(class)</a:t>
            </a:r>
          </a:p>
        </p:txBody>
      </p:sp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108639"/>
            <a:ext cx="7886700" cy="5172405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Main classes (continued…)</a:t>
            </a:r>
            <a:br>
              <a:rPr lang="en-IE" dirty="0"/>
            </a:br>
            <a:endParaRPr lang="en-IE" dirty="0"/>
          </a:p>
          <a:p>
            <a:pPr lvl="1">
              <a:lnSpc>
                <a:spcPct val="110000"/>
              </a:lnSpc>
            </a:pPr>
            <a:r>
              <a:rPr lang="en-IE" b="1" dirty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context)!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pPr lvl="1"/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792" y="4209494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1818" y="9237"/>
            <a:ext cx="8682182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Vector-like  structure </a:t>
            </a:r>
            <a:r>
              <a:rPr lang="en-IE" sz="3200" b="1" dirty="0"/>
              <a:t>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length</a:t>
            </a:r>
          </a:p>
          <a:p>
            <a:r>
              <a:rPr lang="en-IE" dirty="0" smtClean="0"/>
              <a:t>names</a:t>
            </a:r>
          </a:p>
          <a:p>
            <a:r>
              <a:rPr lang="en-IE" dirty="0" smtClean="0"/>
              <a:t>levels</a:t>
            </a:r>
          </a:p>
          <a:p>
            <a:endParaRPr lang="en-IE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2.2.2 </a:t>
            </a:r>
            <a:r>
              <a:rPr lang="en-IE" dirty="0" smtClean="0"/>
              <a:t>Vectors’ </a:t>
            </a:r>
            <a:r>
              <a:rPr lang="en-IE" dirty="0" smtClean="0"/>
              <a:t>characteristics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2.2.3 </a:t>
            </a:r>
            <a:r>
              <a:rPr lang="en-IE" dirty="0" smtClean="0"/>
              <a:t>Vectors’ arithmetic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Basic arithmetic operators and functions:</a:t>
            </a:r>
          </a:p>
          <a:p>
            <a:pPr lvl="1"/>
            <a:r>
              <a:rPr lang="en-IE" b="1" dirty="0"/>
              <a:t>Fully 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/>
              <a:t>Operators:   </a:t>
            </a:r>
            <a:r>
              <a:rPr lang="en-I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/>
              <a:t>Arithmetic functions:</a:t>
            </a: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2000" dirty="0"/>
              <a:t>,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/>
              <a:t>,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/>
              <a:t>, 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/>
              <a:t>,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b="1" dirty="0" smtClean="0"/>
              <a:t>‘a’</a:t>
            </a:r>
            <a:r>
              <a:rPr lang="en-IE" dirty="0" smtClean="0"/>
              <a:t> to create a matrix </a:t>
            </a:r>
            <a:r>
              <a:rPr lang="en-IE" b="1" dirty="0" smtClean="0"/>
              <a:t>‘b’</a:t>
            </a:r>
            <a:r>
              <a:rPr lang="en-I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print the number of rows of </a:t>
            </a:r>
            <a:r>
              <a:rPr lang="en-IE" b="1" dirty="0"/>
              <a:t>‘b</a:t>
            </a:r>
            <a:r>
              <a:rPr lang="en-IE" b="1" dirty="0" smtClean="0"/>
              <a:t>’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Why inline commands software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 fontScale="62500" lnSpcReduction="20000"/>
          </a:bodyPr>
          <a:lstStyle/>
          <a:p>
            <a:r>
              <a:rPr lang="en-IE" dirty="0"/>
              <a:t>More powerful data </a:t>
            </a:r>
            <a:r>
              <a:rPr lang="en-IE" dirty="0" smtClean="0"/>
              <a:t>manipulation</a:t>
            </a:r>
          </a:p>
          <a:p>
            <a:endParaRPr lang="en-IE" sz="900" dirty="0"/>
          </a:p>
          <a:p>
            <a:r>
              <a:rPr lang="en-IE" dirty="0"/>
              <a:t>Easier </a:t>
            </a:r>
            <a:r>
              <a:rPr lang="en-IE" dirty="0" smtClean="0"/>
              <a:t>automation</a:t>
            </a:r>
          </a:p>
          <a:p>
            <a:endParaRPr lang="en-IE" sz="800" dirty="0"/>
          </a:p>
          <a:p>
            <a:r>
              <a:rPr lang="en-IE" dirty="0"/>
              <a:t>Faster </a:t>
            </a:r>
            <a:r>
              <a:rPr lang="en-IE" dirty="0" smtClean="0"/>
              <a:t>computation</a:t>
            </a:r>
          </a:p>
          <a:p>
            <a:endParaRPr lang="en-IE" sz="800" dirty="0"/>
          </a:p>
          <a:p>
            <a:r>
              <a:rPr lang="en-IE" dirty="0"/>
              <a:t>It reads any type of </a:t>
            </a:r>
            <a:r>
              <a:rPr lang="en-IE" dirty="0" smtClean="0"/>
              <a:t>data</a:t>
            </a:r>
          </a:p>
          <a:p>
            <a:endParaRPr lang="en-IE" sz="800" dirty="0"/>
          </a:p>
          <a:p>
            <a:r>
              <a:rPr lang="en-IE" dirty="0"/>
              <a:t>Easier project </a:t>
            </a:r>
            <a:r>
              <a:rPr lang="en-IE" dirty="0" smtClean="0"/>
              <a:t>organization</a:t>
            </a:r>
          </a:p>
          <a:p>
            <a:endParaRPr lang="en-IE" sz="800" dirty="0"/>
          </a:p>
          <a:p>
            <a:r>
              <a:rPr lang="en-IE" dirty="0"/>
              <a:t>It supports larger data </a:t>
            </a:r>
            <a:r>
              <a:rPr lang="en-IE" dirty="0" smtClean="0"/>
              <a:t>sets</a:t>
            </a:r>
          </a:p>
          <a:p>
            <a:endParaRPr lang="en-IE" sz="600" dirty="0"/>
          </a:p>
          <a:p>
            <a:r>
              <a:rPr lang="en-IE" dirty="0"/>
              <a:t>Reproducibility (important for detecting errors</a:t>
            </a:r>
            <a:r>
              <a:rPr lang="en-IE" dirty="0" smtClean="0"/>
              <a:t>)</a:t>
            </a:r>
          </a:p>
          <a:p>
            <a:endParaRPr lang="en-IE" sz="600" dirty="0"/>
          </a:p>
          <a:p>
            <a:r>
              <a:rPr lang="en-IE" dirty="0"/>
              <a:t>Easier to find and fix </a:t>
            </a:r>
            <a:r>
              <a:rPr lang="en-IE" dirty="0" smtClean="0"/>
              <a:t>errors</a:t>
            </a:r>
          </a:p>
          <a:p>
            <a:endParaRPr lang="en-IE" sz="500" dirty="0"/>
          </a:p>
          <a:p>
            <a:r>
              <a:rPr lang="en-IE" dirty="0" smtClean="0"/>
              <a:t>Advanced </a:t>
            </a:r>
            <a:r>
              <a:rPr lang="en-IE" dirty="0"/>
              <a:t>Statistics capabilities</a:t>
            </a:r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2.2.4 </a:t>
            </a:r>
            <a:r>
              <a:rPr lang="en-IE" dirty="0" smtClean="0"/>
              <a:t>Logical operators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2.2.4 </a:t>
            </a:r>
            <a:r>
              <a:rPr lang="en-IE" dirty="0" smtClean="0"/>
              <a:t>Logical operators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2.2.5 </a:t>
            </a:r>
            <a:r>
              <a:rPr lang="en-IE" dirty="0" smtClean="0"/>
              <a:t>Comparisons and tests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137582"/>
          </a:xfrm>
        </p:spPr>
        <p:txBody>
          <a:bodyPr/>
          <a:lstStyle/>
          <a:p>
            <a:r>
              <a:rPr lang="en-IE" dirty="0"/>
              <a:t>operators (guess what…            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date-time.</a:t>
            </a:r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is.nan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2.2.6 </a:t>
            </a:r>
            <a:r>
              <a:rPr lang="en-IE" dirty="0" smtClean="0"/>
              <a:t>Sequences / repetitions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2.2.6 </a:t>
            </a:r>
            <a:r>
              <a:rPr lang="en-IE" dirty="0" smtClean="0"/>
              <a:t>Sequences / repetitions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2.2.7 </a:t>
            </a:r>
            <a:r>
              <a:rPr lang="en-IE" dirty="0" smtClean="0"/>
              <a:t>Operators’ precedence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-</a:t>
            </a:r>
            <a:r>
              <a:rPr lang="en-IE" dirty="0"/>
              <a:t>,…)</a:t>
            </a:r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01" y="3212568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00" y="5365391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1.7 – 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2.2.8 </a:t>
            </a:r>
            <a:r>
              <a:rPr lang="en-IE" dirty="0" smtClean="0"/>
              <a:t>Indexing vector </a:t>
            </a:r>
            <a:r>
              <a:rPr lang="en-IE" dirty="0" smtClean="0"/>
              <a:t>data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2.2.9 modification of some elements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9365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b="1" dirty="0" smtClean="0"/>
              <a:t>Modify as you access!</a:t>
            </a:r>
            <a:endParaRPr lang="en-IE" b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994" y="1813540"/>
            <a:ext cx="7664012" cy="326350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Statistical programming language derived from S</a:t>
            </a:r>
          </a:p>
          <a:p>
            <a:endParaRPr lang="en-IE" dirty="0" smtClean="0"/>
          </a:p>
          <a:p>
            <a:r>
              <a:rPr lang="en-IE" dirty="0" smtClean="0"/>
              <a:t>First version from 1993</a:t>
            </a:r>
          </a:p>
          <a:p>
            <a:endParaRPr lang="en-IE" dirty="0" smtClean="0"/>
          </a:p>
          <a:p>
            <a:r>
              <a:rPr lang="en-IE" dirty="0" smtClean="0"/>
              <a:t>Developed by the Bell Labs and John Chalmers</a:t>
            </a:r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/>
              <a:t>2.3 Further data structures</a:t>
            </a:r>
            <a:endParaRPr lang="en-IE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5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18755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dirty="0" smtClean="0"/>
              <a:t>2.3.1 Data types and structure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664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020928"/>
            <a:ext cx="7886700" cy="4351338"/>
          </a:xfrm>
        </p:spPr>
        <p:txBody>
          <a:bodyPr/>
          <a:lstStyle/>
          <a:p>
            <a:r>
              <a:rPr lang="en-IE" dirty="0"/>
              <a:t>Main classes (continued…)</a:t>
            </a:r>
          </a:p>
          <a:p>
            <a:pPr lvl="1"/>
            <a:r>
              <a:rPr lang="en-IE" b="1" dirty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04" y="4406476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35950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498764"/>
            <a:ext cx="7886700" cy="6123709"/>
          </a:xfrm>
        </p:spPr>
        <p:txBody>
          <a:bodyPr>
            <a:normAutofit/>
          </a:bodyPr>
          <a:lstStyle/>
          <a:p>
            <a:r>
              <a:rPr lang="en-IE" dirty="0"/>
              <a:t>Main classes (continued…)</a:t>
            </a:r>
          </a:p>
          <a:p>
            <a:pPr lvl="1"/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pPr lvl="1"/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4" y="3129420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12637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00983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00983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35673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290774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19984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15932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</a:t>
            </a:r>
            <a:r>
              <a:rPr lang="en-IE" dirty="0" smtClean="0"/>
              <a:t>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2.3.3 </a:t>
            </a:r>
            <a:r>
              <a:rPr lang="en-IE" dirty="0"/>
              <a:t>Accessing some </a:t>
            </a:r>
            <a:r>
              <a:rPr lang="en-IE" dirty="0" smtClean="0"/>
              <a:t>attributes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87054"/>
              </p:ext>
            </p:extLst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070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3. Data manipulation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give you the basics for manipulating data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3.1 Data </a:t>
            </a:r>
            <a:r>
              <a:rPr lang="en-IE" dirty="0" smtClean="0"/>
              <a:t>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8377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packages </a:t>
            </a:r>
            <a:r>
              <a:rPr lang="en-IE" sz="1500" dirty="0" err="1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TwittR2Mongo</a:t>
            </a:r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32" y="5094549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8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3.1 Data </a:t>
            </a:r>
            <a:r>
              <a:rPr lang="en-IE" dirty="0" smtClean="0"/>
              <a:t>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647" y="2190209"/>
            <a:ext cx="5892598" cy="3263504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curve</a:t>
            </a: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/>
              <a:t>Not 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88323" y="2190209"/>
            <a:ext cx="4012699" cy="396900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671" y="1409533"/>
            <a:ext cx="547207" cy="5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0" y="1325443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ghtning Bolt 6"/>
          <p:cNvSpPr/>
          <p:nvPr/>
        </p:nvSpPr>
        <p:spPr>
          <a:xfrm>
            <a:off x="3603311" y="1639955"/>
            <a:ext cx="968689" cy="465693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6" y="4879558"/>
            <a:ext cx="2126729" cy="18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3.2 Data </a:t>
            </a:r>
            <a:r>
              <a:rPr lang="en-IE" dirty="0" smtClean="0"/>
              <a:t>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Data are salmons caught in traps </a:t>
            </a: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from 5 rivers of the Franco-Irish </a:t>
            </a:r>
            <a:r>
              <a:rPr lang="en-IE" dirty="0" smtClean="0"/>
              <a:t>observatory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from 1995-2015 the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with records including</a:t>
            </a:r>
          </a:p>
          <a:p>
            <a:pPr lvl="2"/>
            <a:r>
              <a:rPr lang="en-IE" dirty="0"/>
              <a:t>River of capture</a:t>
            </a:r>
          </a:p>
          <a:p>
            <a:pPr lvl="2"/>
            <a:r>
              <a:rPr lang="en-IE" dirty="0"/>
              <a:t>Day and year of capture</a:t>
            </a:r>
          </a:p>
          <a:p>
            <a:pPr lvl="2"/>
            <a:r>
              <a:rPr lang="en-IE" dirty="0"/>
              <a:t>Marine and river age of the fish</a:t>
            </a:r>
          </a:p>
          <a:p>
            <a:pPr lvl="2"/>
            <a:r>
              <a:rPr lang="en-IE" dirty="0"/>
              <a:t>Length and weight</a:t>
            </a:r>
          </a:p>
          <a:p>
            <a:pPr lvl="2"/>
            <a:r>
              <a:rPr lang="en-IE" dirty="0"/>
              <a:t>Infection by sea lice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194" y="4683355"/>
            <a:ext cx="3152806" cy="209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99" y="1013084"/>
            <a:ext cx="1829346" cy="13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salmonRaw.txt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salmonRaw</a:t>
            </a:r>
            <a:r>
              <a:rPr lang="en-IE" sz="2000" dirty="0"/>
              <a:t>’</a:t>
            </a:r>
          </a:p>
          <a:p>
            <a:pPr lvl="1"/>
            <a:r>
              <a:rPr lang="en-IE" sz="2000" dirty="0" smtClean="0"/>
              <a:t>the </a:t>
            </a:r>
            <a:r>
              <a:rPr lang="en-IE" sz="2000" dirty="0"/>
              <a:t>file is located on the public drive in the ‘0_r_training’ folder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table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</a:t>
            </a:r>
            <a:r>
              <a:rPr lang="en-IE" dirty="0"/>
              <a:t>’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3.3 Indexing data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0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Indexing </a:t>
            </a:r>
            <a:r>
              <a:rPr lang="en-IE" dirty="0" smtClean="0"/>
              <a:t>vector </a:t>
            </a:r>
            <a:r>
              <a:rPr lang="en-IE" dirty="0" smtClean="0"/>
              <a:t>data – Reminder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4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Indexing data with several </a:t>
            </a:r>
            <a:r>
              <a:rPr lang="en-IE" dirty="0"/>
              <a:t>d</a:t>
            </a:r>
            <a:r>
              <a:rPr lang="en-IE" dirty="0" smtClean="0"/>
              <a:t>imensions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0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4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9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Indexing data, matrices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try 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change 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Indexing data, lists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Indexing data, </a:t>
            </a:r>
            <a:r>
              <a:rPr lang="en-IE" dirty="0" err="1" smtClean="0"/>
              <a:t>data.frames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4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3934" y="1368426"/>
            <a:ext cx="8536132" cy="50012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will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l</a:t>
            </a:r>
            <a:r>
              <a:rPr lang="en-IE" dirty="0" smtClean="0"/>
              <a:t>earn how to successfully </a:t>
            </a:r>
            <a:r>
              <a:rPr lang="en-IE" dirty="0"/>
              <a:t>install and run </a:t>
            </a:r>
            <a:r>
              <a:rPr lang="en-IE" dirty="0" smtClean="0"/>
              <a:t>R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l</a:t>
            </a:r>
            <a:r>
              <a:rPr lang="en-IE" dirty="0" smtClean="0"/>
              <a:t>earn how to </a:t>
            </a:r>
            <a:r>
              <a:rPr lang="en-IE" dirty="0"/>
              <a:t>do most common data </a:t>
            </a:r>
            <a:r>
              <a:rPr lang="en-IE" dirty="0" smtClean="0"/>
              <a:t>manipulating and </a:t>
            </a:r>
            <a:r>
              <a:rPr lang="en-IE" dirty="0"/>
              <a:t>viewing tasks </a:t>
            </a:r>
            <a:endParaRPr lang="en-IE" dirty="0" smtClean="0"/>
          </a:p>
          <a:p>
            <a:pPr marL="342891" lvl="1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be given </a:t>
            </a:r>
            <a:r>
              <a:rPr lang="en-IE" dirty="0"/>
              <a:t>general tips and suggestions about how to program in </a:t>
            </a:r>
            <a:r>
              <a:rPr lang="en-IE" dirty="0" smtClean="0"/>
              <a:t>R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be introduced quickly a few common </a:t>
            </a:r>
            <a:r>
              <a:rPr lang="en-IE" dirty="0" smtClean="0"/>
              <a:t>analyses (well, maybe)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0" indent="0" algn="ctr">
              <a:buNone/>
            </a:pPr>
            <a:r>
              <a:rPr lang="en-IE" dirty="0" smtClean="0"/>
              <a:t>You will be able to keep going alone</a:t>
            </a: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Modifying data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3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Modifying data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2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3.4 </a:t>
            </a:r>
            <a:r>
              <a:rPr lang="en-IE" dirty="0" err="1" smtClean="0"/>
              <a:t>Subsetting</a:t>
            </a:r>
            <a:r>
              <a:rPr lang="en-IE" dirty="0" smtClean="0"/>
              <a:t> data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2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3.5 </a:t>
            </a:r>
            <a:r>
              <a:rPr lang="en-IE" dirty="0" smtClean="0"/>
              <a:t>Data types conversion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0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3.5 Data </a:t>
            </a:r>
            <a:r>
              <a:rPr lang="en-IE" dirty="0"/>
              <a:t>types </a:t>
            </a:r>
            <a:r>
              <a:rPr lang="en-IE" dirty="0" smtClean="0"/>
              <a:t>conversion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4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3.6 </a:t>
            </a:r>
            <a:r>
              <a:rPr lang="en-IE" dirty="0" smtClean="0"/>
              <a:t>Ordering data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1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“river”?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</a:t>
            </a:r>
            <a:r>
              <a:rPr lang="en-IE" i="1" dirty="0" smtClean="0"/>
              <a:t>cf. </a:t>
            </a:r>
            <a:r>
              <a:rPr lang="en-IE" dirty="0" smtClean="0"/>
              <a:t>slide 22)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(and ordered by river and year).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</a:t>
            </a:r>
            <a:r>
              <a:rPr lang="en-IE" smtClean="0"/>
              <a:t>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</a:t>
            </a:r>
            <a:r>
              <a:rPr lang="en-IE" dirty="0" smtClean="0"/>
              <a:t>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4.1 Data </a:t>
            </a:r>
            <a:r>
              <a:rPr lang="en-IE" dirty="0" smtClean="0"/>
              <a:t>preview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5" y="1182292"/>
            <a:ext cx="8556914" cy="49483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150" dirty="0"/>
              <a:t>They make </a:t>
            </a:r>
          </a:p>
          <a:p>
            <a:pPr lvl="1"/>
            <a:r>
              <a:rPr lang="en-IE" sz="2850" dirty="0"/>
              <a:t>R More user Friendly</a:t>
            </a:r>
          </a:p>
          <a:p>
            <a:pPr lvl="1"/>
            <a:r>
              <a:rPr lang="en-IE" sz="2850" dirty="0"/>
              <a:t>you more productive</a:t>
            </a:r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/>
              <a:t>Because they are IDE (Integrated Development Environment), </a:t>
            </a:r>
            <a:r>
              <a:rPr lang="en-IE" sz="3150" dirty="0" smtClean="0"/>
              <a:t>i.e. </a:t>
            </a:r>
            <a:r>
              <a:rPr lang="en-IE" sz="3150" dirty="0"/>
              <a:t>incorporate tools to speed up development</a:t>
            </a:r>
          </a:p>
          <a:p>
            <a:pPr lvl="1"/>
            <a:r>
              <a:rPr lang="en-IE" sz="3150" dirty="0"/>
              <a:t>text editor (syntax highlighter, parenthesis checking …), </a:t>
            </a:r>
          </a:p>
          <a:p>
            <a:pPr lvl="1"/>
            <a:r>
              <a:rPr lang="en-IE" sz="3150" dirty="0"/>
              <a:t>R command line completion</a:t>
            </a:r>
          </a:p>
          <a:p>
            <a:pPr lvl="1"/>
            <a:r>
              <a:rPr lang="en-IE" sz="315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/>
              <a:t>The following are free </a:t>
            </a:r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Notepad++</a:t>
            </a:r>
            <a:endParaRPr lang="en-IE" dirty="0"/>
          </a:p>
          <a:p>
            <a:pPr lvl="1"/>
            <a:r>
              <a:rPr lang="en-IE" sz="2850" dirty="0" err="1"/>
              <a:t>Tinn</a:t>
            </a:r>
            <a:r>
              <a:rPr lang="en-IE" sz="2850" dirty="0"/>
              <a:t>-R</a:t>
            </a:r>
          </a:p>
          <a:p>
            <a:pPr lvl="1"/>
            <a:r>
              <a:rPr lang="en-IE" sz="2850" dirty="0"/>
              <a:t>JGR</a:t>
            </a:r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(for programming </a:t>
            </a:r>
            <a:r>
              <a:rPr lang="en-IE" sz="2850" dirty="0" smtClean="0"/>
              <a:t>freaks)</a:t>
            </a:r>
            <a:endParaRPr lang="en-IE" sz="285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64900" y="5576492"/>
            <a:ext cx="1579100" cy="554144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750" y="3521456"/>
            <a:ext cx="603488" cy="6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49" y="4355902"/>
            <a:ext cx="589688" cy="5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95" y="4369118"/>
            <a:ext cx="801722" cy="80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905" y="5399843"/>
            <a:ext cx="854676" cy="7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4.2 Data </a:t>
            </a:r>
            <a:r>
              <a:rPr lang="en-IE" dirty="0" smtClean="0"/>
              <a:t>types and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4.3 Basic </a:t>
            </a:r>
            <a:r>
              <a:rPr lang="en-IE" dirty="0" smtClean="0"/>
              <a:t>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4.3 Basic </a:t>
            </a:r>
            <a:r>
              <a:rPr lang="en-IE" dirty="0" smtClean="0"/>
              <a:t>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263982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4.4 Contingency </a:t>
            </a:r>
            <a:r>
              <a:rPr lang="en-IE" dirty="0" smtClean="0"/>
              <a:t>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09" y="18426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Store </a:t>
            </a:r>
            <a:r>
              <a:rPr lang="en-IE" dirty="0" err="1"/>
              <a:t>salmonRaw</a:t>
            </a:r>
            <a:r>
              <a:rPr lang="en-IE" dirty="0"/>
              <a:t> in a new “</a:t>
            </a:r>
            <a:r>
              <a:rPr lang="en-IE" dirty="0" err="1"/>
              <a:t>salmonTidy</a:t>
            </a:r>
            <a:r>
              <a:rPr lang="en-IE" dirty="0"/>
              <a:t>” </a:t>
            </a:r>
            <a:r>
              <a:rPr lang="en-IE" dirty="0" err="1"/>
              <a:t>data.frame</a:t>
            </a:r>
            <a:r>
              <a:rPr lang="en-IE" dirty="0"/>
              <a:t>.</a:t>
            </a:r>
            <a:br>
              <a:rPr lang="en-IE" dirty="0"/>
            </a:br>
            <a:r>
              <a:rPr lang="en-IE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Recode the column “wild” (</a:t>
            </a:r>
            <a:r>
              <a:rPr lang="en-IE" b="1" dirty="0"/>
              <a:t>1 -&gt; TRUE, 2 -&gt; FALSE</a:t>
            </a:r>
            <a:r>
              <a:rPr lang="en-IE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491176" y="1434904"/>
            <a:ext cx="6175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 smtClean="0"/>
              <a:t>Most basic plot function, plot Y Vs. X</a:t>
            </a:r>
          </a:p>
          <a:p>
            <a:pPr algn="ctr"/>
            <a:endParaRPr lang="en-IE" sz="2800" dirty="0" smtClean="0"/>
          </a:p>
          <a:p>
            <a:pPr algn="ctr"/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 rotWithShape="1">
          <a:blip r:embed="rId3" cstate="print"/>
          <a:srcRect t="1550"/>
          <a:stretch/>
        </p:blipFill>
        <p:spPr bwMode="auto">
          <a:xfrm>
            <a:off x="952311" y="3626427"/>
            <a:ext cx="3521215" cy="229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4443" y="2809875"/>
            <a:ext cx="3516849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type, </a:t>
            </a:r>
            <a:r>
              <a:rPr lang="en-IE" dirty="0" err="1" smtClean="0"/>
              <a:t>pch</a:t>
            </a:r>
            <a:r>
              <a:rPr lang="en-IE" dirty="0" smtClean="0"/>
              <a:t>, </a:t>
            </a:r>
            <a:r>
              <a:rPr lang="en-IE" dirty="0" err="1" smtClean="0"/>
              <a:t>lty</a:t>
            </a:r>
            <a:r>
              <a:rPr lang="en-IE" dirty="0" smtClean="0"/>
              <a:t> and col arguments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34" y="1325563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59" y="1538002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27010" y="4405937"/>
            <a:ext cx="5188340" cy="2066925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746" y="1556306"/>
            <a:ext cx="2670840" cy="474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327010" y="1188405"/>
            <a:ext cx="148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/>
              <a:t>pch</a:t>
            </a:r>
            <a:endParaRPr lang="en-IE" dirty="0"/>
          </a:p>
        </p:txBody>
      </p:sp>
      <p:sp>
        <p:nvSpPr>
          <p:cNvPr id="9" name="TextBox 8"/>
          <p:cNvSpPr txBox="1"/>
          <p:nvPr/>
        </p:nvSpPr>
        <p:spPr>
          <a:xfrm>
            <a:off x="326476" y="1247117"/>
            <a:ext cx="148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type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1645920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62" y="1371743"/>
            <a:ext cx="7886700" cy="5018665"/>
          </a:xfrm>
        </p:spPr>
        <p:txBody>
          <a:bodyPr>
            <a:normAutofit/>
          </a:bodyPr>
          <a:lstStyle/>
          <a:p>
            <a:r>
              <a:rPr lang="en-IE" dirty="0" smtClean="0"/>
              <a:t>Started in 2011</a:t>
            </a:r>
          </a:p>
          <a:p>
            <a:endParaRPr lang="en-IE" dirty="0"/>
          </a:p>
          <a:p>
            <a:r>
              <a:rPr lang="en-IE" dirty="0" smtClean="0"/>
              <a:t>Why ? Well because of</a:t>
            </a:r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9290" y="131961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of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fish from the Moy river with small points, limit weight axis to 10 (</a:t>
            </a:r>
            <a:r>
              <a:rPr lang="en-IE" dirty="0" err="1" smtClean="0"/>
              <a:t>ylim</a:t>
            </a:r>
            <a:r>
              <a:rPr lang="en-IE" dirty="0" smtClean="0"/>
              <a:t> and </a:t>
            </a:r>
            <a:r>
              <a:rPr lang="en-IE" dirty="0" err="1" smtClean="0"/>
              <a:t>xlim</a:t>
            </a:r>
            <a:r>
              <a:rPr lang="en-IE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par()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15" y="1258744"/>
            <a:ext cx="8651630" cy="4351338"/>
          </a:xfrm>
        </p:spPr>
        <p:txBody>
          <a:bodyPr/>
          <a:lstStyle/>
          <a:p>
            <a:r>
              <a:rPr lang="en-IE" dirty="0" smtClean="0"/>
              <a:t>Sets or queries graphical parameters</a:t>
            </a:r>
          </a:p>
          <a:p>
            <a:endParaRPr lang="en-IE" sz="1000" dirty="0" smtClean="0"/>
          </a:p>
          <a:p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r>
              <a:rPr lang="en-IE" dirty="0" smtClean="0"/>
              <a:t>Main multiple graph per windows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6337" y="452004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582891" cy="5396377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Graph instructions must be specified between 2 instructions:</a:t>
            </a:r>
          </a:p>
          <a:p>
            <a:pPr lvl="1"/>
            <a:r>
              <a:rPr lang="en-IE" dirty="0" smtClean="0"/>
              <a:t>‘start recording’ instruction using pdf()…</a:t>
            </a:r>
          </a:p>
          <a:p>
            <a:pPr lvl="1"/>
            <a:r>
              <a:rPr lang="en-IE" dirty="0" smtClean="0"/>
              <a:t>‘closure’ instructions using </a:t>
            </a:r>
            <a:r>
              <a:rPr lang="en-IE" dirty="0" err="1" smtClean="0"/>
              <a:t>dev.off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Arguments needed quite similar for all the kind of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8743" y="1325563"/>
            <a:ext cx="3223001" cy="21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kinds of plots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2" y="1516136"/>
            <a:ext cx="8567224" cy="4351338"/>
          </a:xfrm>
        </p:spPr>
        <p:txBody>
          <a:bodyPr/>
          <a:lstStyle/>
          <a:p>
            <a:r>
              <a:rPr lang="en-IE" dirty="0" smtClean="0"/>
              <a:t>There is an long list of possible functions/graphs</a:t>
            </a:r>
          </a:p>
          <a:p>
            <a:endParaRPr lang="en-IE" dirty="0" smtClean="0"/>
          </a:p>
          <a:p>
            <a:pPr lvl="1"/>
            <a:r>
              <a:rPr lang="en-IE" dirty="0" err="1" smtClean="0"/>
              <a:t>barplot</a:t>
            </a:r>
            <a:r>
              <a:rPr lang="en-IE" dirty="0" smtClean="0"/>
              <a:t>() </a:t>
            </a:r>
            <a:r>
              <a:rPr lang="en-IE" sz="1600" dirty="0" smtClean="0"/>
              <a:t>(you can create stacked </a:t>
            </a:r>
            <a:r>
              <a:rPr lang="en-IE" sz="1600" dirty="0" err="1" smtClean="0"/>
              <a:t>barplots</a:t>
            </a:r>
            <a:r>
              <a:rPr lang="en-IE" sz="1600" dirty="0" smtClean="0"/>
              <a:t> too)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b</a:t>
            </a:r>
            <a:r>
              <a:rPr lang="en-IE" dirty="0" smtClean="0"/>
              <a:t>oxplot()</a:t>
            </a:r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pairs(), function for quick data mining</a:t>
            </a:r>
          </a:p>
          <a:p>
            <a:pPr lvl="1"/>
            <a:endParaRPr lang="en-IE" dirty="0" smtClean="0"/>
          </a:p>
          <a:p>
            <a:pPr lvl="1"/>
            <a:r>
              <a:rPr lang="en-IE" dirty="0" err="1" smtClean="0"/>
              <a:t>matplot</a:t>
            </a:r>
            <a:r>
              <a:rPr lang="en-IE" dirty="0" smtClean="0"/>
              <a:t>(), </a:t>
            </a:r>
            <a:r>
              <a:rPr lang="en-US" dirty="0" smtClean="0"/>
              <a:t>plot the columns of one matrix against the columns of another</a:t>
            </a:r>
            <a:endParaRPr lang="en-IE" dirty="0" smtClean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55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Can you make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histogram of weights ? (?</a:t>
            </a:r>
            <a:r>
              <a:rPr lang="en-IE" dirty="0" err="1" smtClean="0"/>
              <a:t>hist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of the </a:t>
            </a:r>
            <a:r>
              <a:rPr lang="en-IE" dirty="0" err="1" smtClean="0"/>
              <a:t>julian</a:t>
            </a:r>
            <a:r>
              <a:rPr lang="en-IE" dirty="0" smtClean="0"/>
              <a:t> day ? (?boxplot)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of the date of return by year ?</a:t>
            </a:r>
            <a:endParaRPr lang="en-IE" dirty="0" smtClean="0"/>
          </a:p>
          <a:p>
            <a:pPr marL="971550" lvl="1" indent="-514350">
              <a:buNone/>
            </a:pPr>
            <a:r>
              <a:rPr lang="en-IE" dirty="0" smtClean="0"/>
              <a:t>PS : You can use x11() to create new graph windows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1 figure panel (use par())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Try to make use of pairs() &amp;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967814"/>
            <a:ext cx="8426547" cy="378875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65" y="1757320"/>
            <a:ext cx="3775436" cy="600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65" y="3005136"/>
            <a:ext cx="3648435" cy="3334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797" y="1757320"/>
            <a:ext cx="3865893" cy="752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63" y="2992436"/>
            <a:ext cx="3981728" cy="33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066" y="1477963"/>
            <a:ext cx="4525006" cy="1381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06" y="3199043"/>
            <a:ext cx="6820788" cy="33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0" y="1757331"/>
            <a:ext cx="4048690" cy="73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879"/>
          <a:stretch/>
        </p:blipFill>
        <p:spPr>
          <a:xfrm>
            <a:off x="4857471" y="1752600"/>
            <a:ext cx="4001058" cy="80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10" y="2875438"/>
            <a:ext cx="4289809" cy="352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875438"/>
            <a:ext cx="4377130" cy="36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(Ctrl + I in </a:t>
            </a:r>
            <a:r>
              <a:rPr lang="en-IE" dirty="0" err="1" smtClean="0"/>
              <a:t>RStudio</a:t>
            </a:r>
            <a:r>
              <a:rPr lang="en-IE" dirty="0" smtClean="0"/>
              <a:t>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673" y="2158133"/>
            <a:ext cx="3755445" cy="30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5.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over one dimension of a matrix/</a:t>
            </a:r>
            <a:r>
              <a:rPr lang="en-IE" sz="3100" dirty="0" err="1" smtClean="0"/>
              <a:t>dataframe</a:t>
            </a:r>
            <a:r>
              <a:rPr lang="en-IE" sz="3100" dirty="0" smtClean="0"/>
              <a:t>, apply()</a:t>
            </a:r>
            <a:br>
              <a:rPr lang="en-IE" sz="3100" dirty="0" smtClean="0"/>
            </a:br>
            <a:r>
              <a:rPr lang="en-IE" sz="3100" dirty="0" smtClean="0"/>
              <a:t>- by factor levels on a vector</a:t>
            </a:r>
            <a:r>
              <a:rPr lang="en-IE" sz="3100" dirty="0"/>
              <a:t>, </a:t>
            </a:r>
            <a:r>
              <a:rPr lang="en-IE" sz="3100" dirty="0" err="1"/>
              <a:t>tapply</a:t>
            </a:r>
            <a:r>
              <a:rPr lang="en-IE" sz="3100" dirty="0"/>
              <a:t>() and by() 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- over elements of a list, </a:t>
            </a:r>
            <a:r>
              <a:rPr lang="en-IE" sz="3100" dirty="0" err="1"/>
              <a:t>sapply</a:t>
            </a:r>
            <a:r>
              <a:rPr lang="en-IE" sz="3100" dirty="0"/>
              <a:t>() and </a:t>
            </a:r>
            <a:r>
              <a:rPr lang="en-IE" sz="3100" dirty="0" err="1"/>
              <a:t>lapply</a:t>
            </a:r>
            <a:r>
              <a:rPr lang="en-IE" sz="3100" dirty="0" smtClean="0"/>
              <a:t>()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smtClean="0"/>
              <a:t>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57793"/>
            <a:ext cx="788670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sapply</a:t>
            </a:r>
            <a:r>
              <a:rPr lang="en-IE" dirty="0" smtClean="0"/>
              <a:t>() &amp; </a:t>
            </a:r>
            <a:r>
              <a:rPr lang="en-IE" dirty="0" err="1" smtClean="0"/>
              <a:t>lapply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for lists</a:t>
            </a:r>
          </a:p>
          <a:p>
            <a:endParaRPr lang="en-IE" dirty="0"/>
          </a:p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346101" y="3550920"/>
            <a:ext cx="4586730" cy="44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101" y="5709131"/>
            <a:ext cx="5567957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tapply</a:t>
            </a:r>
            <a:r>
              <a:rPr lang="en-IE" dirty="0" smtClean="0"/>
              <a:t>() &amp; by() for vectors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Apply functions by factors or combinations of factors </a:t>
            </a:r>
          </a:p>
          <a:p>
            <a:pPr lvl="1"/>
            <a:endParaRPr lang="en-IE" sz="1400" dirty="0" smtClean="0"/>
          </a:p>
          <a:p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by()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5603" y="4794540"/>
            <a:ext cx="5562600" cy="79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603" y="2885726"/>
            <a:ext cx="5754687" cy="86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</a:t>
            </a:r>
            <a:r>
              <a:rPr lang="en-IE" dirty="0" err="1" smtClean="0"/>
              <a:t>colums</a:t>
            </a:r>
            <a:r>
              <a:rPr lang="en-IE" dirty="0" smtClean="0"/>
              <a:t> weight, length </a:t>
            </a:r>
            <a:r>
              <a:rPr lang="en-IE" dirty="0" err="1" smtClean="0"/>
              <a:t>julian_day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full dataset)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r>
              <a:rPr lang="en-IE" dirty="0" smtClean="0"/>
              <a:t>using both ‘by()’ and ‘</a:t>
            </a:r>
            <a:r>
              <a:rPr lang="en-IE" dirty="0" err="1" smtClean="0"/>
              <a:t>tapply</a:t>
            </a:r>
            <a:r>
              <a:rPr lang="en-IE" dirty="0" smtClean="0"/>
              <a:t>()’ functions at least once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for() loop, performs a given number of instructions</a:t>
            </a:r>
            <a:br>
              <a:rPr lang="en-IE" sz="3100" dirty="0" smtClean="0"/>
            </a:br>
            <a:r>
              <a:rPr lang="en-IE" sz="3100" dirty="0" smtClean="0"/>
              <a:t>- while() loop, perform instructions until condition is satisfied</a:t>
            </a:r>
            <a:br>
              <a:rPr lang="en-IE" sz="3100" dirty="0" smtClean="0"/>
            </a:br>
            <a:r>
              <a:rPr lang="en-IE" sz="3100" dirty="0" smtClean="0"/>
              <a:t>- if(), for conditional tasks, not a loop by itself but often part of nested loops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for()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 repeat action for a determined number of iterations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r>
              <a:rPr lang="en-IE" dirty="0" smtClean="0"/>
              <a:t>‘</a:t>
            </a:r>
            <a:r>
              <a:rPr lang="en-IE" dirty="0" err="1" smtClean="0"/>
              <a:t>i</a:t>
            </a:r>
            <a:r>
              <a:rPr lang="en-IE" dirty="0" smtClean="0"/>
              <a:t> in 1:n’, </a:t>
            </a:r>
            <a:r>
              <a:rPr lang="en-IE" dirty="0" err="1" smtClean="0"/>
              <a:t>i</a:t>
            </a:r>
            <a:r>
              <a:rPr lang="en-IE" dirty="0" smtClean="0"/>
              <a:t> is called a counter, it follows a sequence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When to use them  ?</a:t>
            </a:r>
          </a:p>
          <a:p>
            <a:pPr lvl="1"/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8979" y="2118705"/>
            <a:ext cx="2375348" cy="882482"/>
          </a:xfrm>
          <a:prstGeom prst="rect">
            <a:avLst/>
          </a:prstGeom>
        </p:spPr>
      </p:pic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/>
          <a:srcRect b="35081"/>
          <a:stretch/>
        </p:blipFill>
        <p:spPr>
          <a:xfrm>
            <a:off x="1247150" y="5825664"/>
            <a:ext cx="2015658" cy="5438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/>
          <a:srcRect t="72159" r="43131" b="1319"/>
          <a:stretch/>
        </p:blipFill>
        <p:spPr>
          <a:xfrm>
            <a:off x="5552816" y="5970056"/>
            <a:ext cx="1286833" cy="249438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6159" y="2103883"/>
            <a:ext cx="3467100" cy="8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2 repeat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7816" y="3933124"/>
            <a:ext cx="4950317" cy="141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3518" y="2076139"/>
            <a:ext cx="5218914" cy="136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74558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dirty="0" smtClean="0"/>
              <a:t>You can nest as many loops as you </a:t>
            </a:r>
            <a:r>
              <a:rPr lang="en-IE" b="1" i="1" dirty="0" smtClean="0"/>
              <a:t>need</a:t>
            </a:r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818" y="3055143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2238</TotalTime>
  <Words>3543</Words>
  <Application>Microsoft Office PowerPoint</Application>
  <PresentationFormat>On-screen Show (4:3)</PresentationFormat>
  <Paragraphs>947</Paragraphs>
  <Slides>120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Office Theme</vt:lpstr>
      <vt:lpstr>R for beginners training course  Guillaume Bal &amp; Yves Reecht   17th &amp; 19th of October 2016  </vt:lpstr>
      <vt:lpstr>1. About R and this course</vt:lpstr>
      <vt:lpstr>Why inline commands software</vt:lpstr>
      <vt:lpstr>What’s R ?</vt:lpstr>
      <vt:lpstr>R cons &amp; pros</vt:lpstr>
      <vt:lpstr>Aim of the course</vt:lpstr>
      <vt:lpstr>Graphical User Interfaces </vt:lpstr>
      <vt:lpstr>PowerPoint Presentation</vt:lpstr>
      <vt:lpstr>Good coding practices</vt:lpstr>
      <vt:lpstr>Good coding practices</vt:lpstr>
      <vt:lpstr>2. R language basic structure</vt:lpstr>
      <vt:lpstr>2.1 Concepts and conventions</vt:lpstr>
      <vt:lpstr>Console  (the unfriendly stuff which appears when you open 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2.2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2.2.2 Vectors’ characteristics</vt:lpstr>
      <vt:lpstr>2.2.3 Vectors’ arithmetic</vt:lpstr>
      <vt:lpstr>Exercises</vt:lpstr>
      <vt:lpstr>2.2.4 Logical operators</vt:lpstr>
      <vt:lpstr>2.2.4 Logical operators</vt:lpstr>
      <vt:lpstr>2.2.5 Comparisons and tests</vt:lpstr>
      <vt:lpstr>Exercises</vt:lpstr>
      <vt:lpstr>2.2.6 Sequences / repetitions</vt:lpstr>
      <vt:lpstr>2.2.6 Sequences / repetitions</vt:lpstr>
      <vt:lpstr>2.2.7 Operators’ precedence</vt:lpstr>
      <vt:lpstr>Exercises</vt:lpstr>
      <vt:lpstr>2.2.8 Indexing vector data</vt:lpstr>
      <vt:lpstr>2.2.9 modification of some elements</vt:lpstr>
      <vt:lpstr>Exercises</vt:lpstr>
      <vt:lpstr>2.3 Further data structures</vt:lpstr>
      <vt:lpstr>PowerPoint Presentation</vt:lpstr>
      <vt:lpstr>PowerPoint Presentation</vt:lpstr>
      <vt:lpstr>PowerPoint Presentation</vt:lpstr>
      <vt:lpstr>2.3.2 Matrices’ algebra</vt:lpstr>
      <vt:lpstr>2.3.3 Accessing some attributes</vt:lpstr>
      <vt:lpstr>3. Data manipulation</vt:lpstr>
      <vt:lpstr>3.1 Data loading</vt:lpstr>
      <vt:lpstr>3.1 Data loading, read.table()</vt:lpstr>
      <vt:lpstr>3.2 Data saving, write.table()</vt:lpstr>
      <vt:lpstr>File location</vt:lpstr>
      <vt:lpstr>Course dataset</vt:lpstr>
      <vt:lpstr>Exercises</vt:lpstr>
      <vt:lpstr>3.3 Indexing data</vt:lpstr>
      <vt:lpstr>Indexing vector data – Reminder </vt:lpstr>
      <vt:lpstr>Indexing data with several dimensions</vt:lpstr>
      <vt:lpstr>Indexing data, matrices</vt:lpstr>
      <vt:lpstr>Indexing data, lists</vt:lpstr>
      <vt:lpstr>Indexing data, data.frames</vt:lpstr>
      <vt:lpstr>Modifying data</vt:lpstr>
      <vt:lpstr>Modifying data</vt:lpstr>
      <vt:lpstr>3.4 Subsetting data</vt:lpstr>
      <vt:lpstr>Exercises</vt:lpstr>
      <vt:lpstr>3.5 Data types conversion</vt:lpstr>
      <vt:lpstr>3.5 Data types conversion</vt:lpstr>
      <vt:lpstr>3.6 Ordering data</vt:lpstr>
      <vt:lpstr>Exercises</vt:lpstr>
      <vt:lpstr>4. Data mining, basics</vt:lpstr>
      <vt:lpstr>4.1 Data preview</vt:lpstr>
      <vt:lpstr>4.2 Data types and summary</vt:lpstr>
      <vt:lpstr>4.3 Basic statistics</vt:lpstr>
      <vt:lpstr>4.3 Basic statistics, quantile()</vt:lpstr>
      <vt:lpstr>4.4 Contingency table, table()</vt:lpstr>
      <vt:lpstr>Exercises</vt:lpstr>
      <vt:lpstr>4. Graphics</vt:lpstr>
      <vt:lpstr>plot()</vt:lpstr>
      <vt:lpstr>type, pch, lty and col arguments</vt:lpstr>
      <vt:lpstr>More features</vt:lpstr>
      <vt:lpstr>More features</vt:lpstr>
      <vt:lpstr>Exercises</vt:lpstr>
      <vt:lpstr>par()</vt:lpstr>
      <vt:lpstr>Saving graphics</vt:lpstr>
      <vt:lpstr>More kinds of plots</vt:lpstr>
      <vt:lpstr>Exercises</vt:lpstr>
      <vt:lpstr>ggplot2 package</vt:lpstr>
      <vt:lpstr>ggplot2 package, examples</vt:lpstr>
      <vt:lpstr>ggplot2 package, examples</vt:lpstr>
      <vt:lpstr>ggplot2 package, examples</vt:lpstr>
      <vt:lpstr>More on graphics</vt:lpstr>
      <vt:lpstr>5. Repetitive &amp; conditional tasks</vt:lpstr>
      <vt:lpstr>5.1 Applying the same function - over one dimension of a matrix/dataframe, apply() - by factor levels on a vector, tapply() and by()  - over elements of a list, sapply() and lapply()   </vt:lpstr>
      <vt:lpstr>apply()</vt:lpstr>
      <vt:lpstr>sapply() &amp; lapply()</vt:lpstr>
      <vt:lpstr>tapply() &amp; by() for vectors</vt:lpstr>
      <vt:lpstr>Exercises</vt:lpstr>
      <vt:lpstr>5.2 loops - for() loop, performs a given number of instructions - while() loop, perform instructions until condition is satisfied - if(), for conditional tasks, not a loop by itself but often part of nested loops  </vt:lpstr>
      <vt:lpstr>for() loops</vt:lpstr>
      <vt:lpstr>while() loop</vt:lpstr>
      <vt:lpstr>Nesting loops</vt:lpstr>
      <vt:lpstr>Conditional tasks with if() </vt:lpstr>
      <vt:lpstr>Exercises</vt:lpstr>
      <vt:lpstr>5. More advanced analyses &amp; programming</vt:lpstr>
      <vt:lpstr>Functions</vt:lpstr>
      <vt:lpstr>R function writing example</vt:lpstr>
      <vt:lpstr>Exercises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Generalized Additive Models</vt:lpstr>
      <vt:lpstr>Reports, R markdown package</vt:lpstr>
      <vt:lpstr>6. More  always more</vt:lpstr>
      <vt:lpstr>R packages</vt:lpstr>
      <vt:lpstr>R packages, fisheries</vt:lpstr>
      <vt:lpstr>Write your own models</vt:lpstr>
      <vt:lpstr>PowerPoint Presentation</vt:lpstr>
      <vt:lpstr>PowerPoint Presentation</vt:lpstr>
      <vt:lpstr>More exercises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175</cp:revision>
  <dcterms:created xsi:type="dcterms:W3CDTF">2016-03-08T09:10:36Z</dcterms:created>
  <dcterms:modified xsi:type="dcterms:W3CDTF">2017-07-04T15:18:16Z</dcterms:modified>
</cp:coreProperties>
</file>